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1"/>
  </p:sldMasterIdLst>
  <p:sldIdLst>
    <p:sldId id="256" r:id="rId2"/>
    <p:sldId id="257" r:id="rId3"/>
    <p:sldId id="259" r:id="rId4"/>
    <p:sldId id="260"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2"/>
    <p:restoredTop sz="96327"/>
  </p:normalViewPr>
  <p:slideViewPr>
    <p:cSldViewPr snapToGrid="0" snapToObjects="1" showGuides="1">
      <p:cViewPr varScale="1">
        <p:scale>
          <a:sx n="89" d="100"/>
          <a:sy n="89" d="100"/>
        </p:scale>
        <p:origin x="200" y="3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CAA0C7-7D27-4058-80EB-E1891B59FB67}" type="doc">
      <dgm:prSet loTypeId="urn:microsoft.com/office/officeart/2008/layout/LinedList" loCatId="list" qsTypeId="urn:microsoft.com/office/officeart/2005/8/quickstyle/simple2" qsCatId="simple" csTypeId="urn:microsoft.com/office/officeart/2005/8/colors/accent6_2" csCatId="accent6" phldr="1"/>
      <dgm:spPr/>
      <dgm:t>
        <a:bodyPr/>
        <a:lstStyle/>
        <a:p>
          <a:endParaRPr lang="en-US"/>
        </a:p>
      </dgm:t>
    </dgm:pt>
    <dgm:pt modelId="{C014E1EE-0ECE-409C-9701-468600CCF263}">
      <dgm:prSet/>
      <dgm:spPr/>
      <dgm:t>
        <a:bodyPr/>
        <a:lstStyle/>
        <a:p>
          <a:pPr>
            <a:defRPr cap="all"/>
          </a:pPr>
          <a:r>
            <a:rPr lang="en-US" dirty="0">
              <a:solidFill>
                <a:schemeClr val="bg1"/>
              </a:solidFill>
            </a:rPr>
            <a:t>We used Remix IDE an open-source web application. Mainly used for the development of contracts with Solidity while using Ethereum enabling smart contracts and applications built on its blockchain</a:t>
          </a:r>
          <a:r>
            <a:rPr lang="en-US" b="1" dirty="0">
              <a:solidFill>
                <a:schemeClr val="bg1"/>
              </a:solidFill>
            </a:rPr>
            <a:t>. </a:t>
          </a:r>
          <a:endParaRPr lang="en-US" dirty="0">
            <a:solidFill>
              <a:schemeClr val="bg1"/>
            </a:solidFill>
          </a:endParaRPr>
        </a:p>
      </dgm:t>
    </dgm:pt>
    <dgm:pt modelId="{9AA0C94A-355D-4D65-819B-6A6CEA5A90B9}" type="parTrans" cxnId="{E1FD59AD-83D5-4B0B-BD46-60C4F87ADEA9}">
      <dgm:prSet/>
      <dgm:spPr/>
      <dgm:t>
        <a:bodyPr/>
        <a:lstStyle/>
        <a:p>
          <a:endParaRPr lang="en-US"/>
        </a:p>
      </dgm:t>
    </dgm:pt>
    <dgm:pt modelId="{34E9349B-53FA-4FFD-886F-5A08A2AF2595}" type="sibTrans" cxnId="{E1FD59AD-83D5-4B0B-BD46-60C4F87ADEA9}">
      <dgm:prSet/>
      <dgm:spPr/>
      <dgm:t>
        <a:bodyPr/>
        <a:lstStyle/>
        <a:p>
          <a:endParaRPr lang="en-US"/>
        </a:p>
      </dgm:t>
    </dgm:pt>
    <dgm:pt modelId="{9C49D274-DE00-4E08-B49D-F2CCC86F7170}">
      <dgm:prSet/>
      <dgm:spPr/>
      <dgm:t>
        <a:bodyPr/>
        <a:lstStyle/>
        <a:p>
          <a:pPr>
            <a:defRPr cap="all"/>
          </a:pPr>
          <a:r>
            <a:rPr lang="en-US" dirty="0">
              <a:solidFill>
                <a:schemeClr val="bg1"/>
              </a:solidFill>
            </a:rPr>
            <a:t>The snippet code shows the development of a contract NFT using ERC721Storage while using Counters library to store further functions.</a:t>
          </a:r>
        </a:p>
      </dgm:t>
    </dgm:pt>
    <dgm:pt modelId="{50F1D759-5484-457B-B0C3-72507EBF8F89}" type="parTrans" cxnId="{2775AF77-1DF9-4373-8278-899C17A9EB0F}">
      <dgm:prSet/>
      <dgm:spPr/>
      <dgm:t>
        <a:bodyPr/>
        <a:lstStyle/>
        <a:p>
          <a:endParaRPr lang="en-US"/>
        </a:p>
      </dgm:t>
    </dgm:pt>
    <dgm:pt modelId="{71898DA6-38A9-4176-B401-BFBC2B59AB1F}" type="sibTrans" cxnId="{2775AF77-1DF9-4373-8278-899C17A9EB0F}">
      <dgm:prSet/>
      <dgm:spPr/>
      <dgm:t>
        <a:bodyPr/>
        <a:lstStyle/>
        <a:p>
          <a:endParaRPr lang="en-US"/>
        </a:p>
      </dgm:t>
    </dgm:pt>
    <dgm:pt modelId="{19F48641-0B72-1144-96FC-F0FA071ABCF4}" type="pres">
      <dgm:prSet presAssocID="{CDCAA0C7-7D27-4058-80EB-E1891B59FB67}" presName="vert0" presStyleCnt="0">
        <dgm:presLayoutVars>
          <dgm:dir/>
          <dgm:animOne val="branch"/>
          <dgm:animLvl val="lvl"/>
        </dgm:presLayoutVars>
      </dgm:prSet>
      <dgm:spPr/>
    </dgm:pt>
    <dgm:pt modelId="{DD5C17E2-8330-504B-A06B-667AC36A715A}" type="pres">
      <dgm:prSet presAssocID="{C014E1EE-0ECE-409C-9701-468600CCF263}" presName="thickLine" presStyleLbl="alignNode1" presStyleIdx="0" presStyleCnt="2"/>
      <dgm:spPr/>
    </dgm:pt>
    <dgm:pt modelId="{8F7955FE-4B9C-B34B-B390-D2EDEF828FDB}" type="pres">
      <dgm:prSet presAssocID="{C014E1EE-0ECE-409C-9701-468600CCF263}" presName="horz1" presStyleCnt="0"/>
      <dgm:spPr/>
    </dgm:pt>
    <dgm:pt modelId="{43F71966-3C2B-C54C-853B-9BF62F1969C6}" type="pres">
      <dgm:prSet presAssocID="{C014E1EE-0ECE-409C-9701-468600CCF263}" presName="tx1" presStyleLbl="revTx" presStyleIdx="0" presStyleCnt="2"/>
      <dgm:spPr/>
    </dgm:pt>
    <dgm:pt modelId="{788BD8E7-F3DC-2A4A-B2E1-552936B7AF58}" type="pres">
      <dgm:prSet presAssocID="{C014E1EE-0ECE-409C-9701-468600CCF263}" presName="vert1" presStyleCnt="0"/>
      <dgm:spPr/>
    </dgm:pt>
    <dgm:pt modelId="{DB5EFAF1-B86A-8F48-8126-24841829A0DF}" type="pres">
      <dgm:prSet presAssocID="{9C49D274-DE00-4E08-B49D-F2CCC86F7170}" presName="thickLine" presStyleLbl="alignNode1" presStyleIdx="1" presStyleCnt="2"/>
      <dgm:spPr/>
    </dgm:pt>
    <dgm:pt modelId="{3575E379-B0EC-B541-BC91-77EA50473D8F}" type="pres">
      <dgm:prSet presAssocID="{9C49D274-DE00-4E08-B49D-F2CCC86F7170}" presName="horz1" presStyleCnt="0"/>
      <dgm:spPr/>
    </dgm:pt>
    <dgm:pt modelId="{7FF7B1E1-2F44-FE49-A144-2C29AAE7926D}" type="pres">
      <dgm:prSet presAssocID="{9C49D274-DE00-4E08-B49D-F2CCC86F7170}" presName="tx1" presStyleLbl="revTx" presStyleIdx="1" presStyleCnt="2"/>
      <dgm:spPr/>
    </dgm:pt>
    <dgm:pt modelId="{80F04CCA-2BFC-C044-98AB-5A1C1975D216}" type="pres">
      <dgm:prSet presAssocID="{9C49D274-DE00-4E08-B49D-F2CCC86F7170}" presName="vert1" presStyleCnt="0"/>
      <dgm:spPr/>
    </dgm:pt>
  </dgm:ptLst>
  <dgm:cxnLst>
    <dgm:cxn modelId="{90CD7105-C44E-264F-A2FD-5983E6A2F41F}" type="presOf" srcId="{C014E1EE-0ECE-409C-9701-468600CCF263}" destId="{43F71966-3C2B-C54C-853B-9BF62F1969C6}" srcOrd="0" destOrd="0" presId="urn:microsoft.com/office/officeart/2008/layout/LinedList"/>
    <dgm:cxn modelId="{2775AF77-1DF9-4373-8278-899C17A9EB0F}" srcId="{CDCAA0C7-7D27-4058-80EB-E1891B59FB67}" destId="{9C49D274-DE00-4E08-B49D-F2CCC86F7170}" srcOrd="1" destOrd="0" parTransId="{50F1D759-5484-457B-B0C3-72507EBF8F89}" sibTransId="{71898DA6-38A9-4176-B401-BFBC2B59AB1F}"/>
    <dgm:cxn modelId="{0A99C0A2-95D2-AF43-B7A1-043873A5A44C}" type="presOf" srcId="{CDCAA0C7-7D27-4058-80EB-E1891B59FB67}" destId="{19F48641-0B72-1144-96FC-F0FA071ABCF4}" srcOrd="0" destOrd="0" presId="urn:microsoft.com/office/officeart/2008/layout/LinedList"/>
    <dgm:cxn modelId="{E1FD59AD-83D5-4B0B-BD46-60C4F87ADEA9}" srcId="{CDCAA0C7-7D27-4058-80EB-E1891B59FB67}" destId="{C014E1EE-0ECE-409C-9701-468600CCF263}" srcOrd="0" destOrd="0" parTransId="{9AA0C94A-355D-4D65-819B-6A6CEA5A90B9}" sibTransId="{34E9349B-53FA-4FFD-886F-5A08A2AF2595}"/>
    <dgm:cxn modelId="{159CE6CF-A9F1-3E46-A329-2B47A52D841E}" type="presOf" srcId="{9C49D274-DE00-4E08-B49D-F2CCC86F7170}" destId="{7FF7B1E1-2F44-FE49-A144-2C29AAE7926D}" srcOrd="0" destOrd="0" presId="urn:microsoft.com/office/officeart/2008/layout/LinedList"/>
    <dgm:cxn modelId="{2A350EC3-EEDE-C34C-8E06-018F19143F0E}" type="presParOf" srcId="{19F48641-0B72-1144-96FC-F0FA071ABCF4}" destId="{DD5C17E2-8330-504B-A06B-667AC36A715A}" srcOrd="0" destOrd="0" presId="urn:microsoft.com/office/officeart/2008/layout/LinedList"/>
    <dgm:cxn modelId="{B6E65283-6521-464A-9090-41A6E87528FD}" type="presParOf" srcId="{19F48641-0B72-1144-96FC-F0FA071ABCF4}" destId="{8F7955FE-4B9C-B34B-B390-D2EDEF828FDB}" srcOrd="1" destOrd="0" presId="urn:microsoft.com/office/officeart/2008/layout/LinedList"/>
    <dgm:cxn modelId="{1DE0DE5B-DA96-AA4F-A0CC-E3E13934D28A}" type="presParOf" srcId="{8F7955FE-4B9C-B34B-B390-D2EDEF828FDB}" destId="{43F71966-3C2B-C54C-853B-9BF62F1969C6}" srcOrd="0" destOrd="0" presId="urn:microsoft.com/office/officeart/2008/layout/LinedList"/>
    <dgm:cxn modelId="{C07874D6-6B29-1248-98AF-5EFE19640192}" type="presParOf" srcId="{8F7955FE-4B9C-B34B-B390-D2EDEF828FDB}" destId="{788BD8E7-F3DC-2A4A-B2E1-552936B7AF58}" srcOrd="1" destOrd="0" presId="urn:microsoft.com/office/officeart/2008/layout/LinedList"/>
    <dgm:cxn modelId="{A25C4B27-6E0D-4049-BD4F-3B562C44F6FA}" type="presParOf" srcId="{19F48641-0B72-1144-96FC-F0FA071ABCF4}" destId="{DB5EFAF1-B86A-8F48-8126-24841829A0DF}" srcOrd="2" destOrd="0" presId="urn:microsoft.com/office/officeart/2008/layout/LinedList"/>
    <dgm:cxn modelId="{B1E7C687-BE80-8043-8EEB-DF01668411C1}" type="presParOf" srcId="{19F48641-0B72-1144-96FC-F0FA071ABCF4}" destId="{3575E379-B0EC-B541-BC91-77EA50473D8F}" srcOrd="3" destOrd="0" presId="urn:microsoft.com/office/officeart/2008/layout/LinedList"/>
    <dgm:cxn modelId="{C1048940-242F-2B4C-96B5-5CE3E489B9A9}" type="presParOf" srcId="{3575E379-B0EC-B541-BC91-77EA50473D8F}" destId="{7FF7B1E1-2F44-FE49-A144-2C29AAE7926D}" srcOrd="0" destOrd="0" presId="urn:microsoft.com/office/officeart/2008/layout/LinedList"/>
    <dgm:cxn modelId="{3250D67A-C60E-394E-99F0-6C940419C5DE}" type="presParOf" srcId="{3575E379-B0EC-B541-BC91-77EA50473D8F}" destId="{80F04CCA-2BFC-C044-98AB-5A1C1975D216}"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5C17E2-8330-504B-A06B-667AC36A715A}">
      <dsp:nvSpPr>
        <dsp:cNvPr id="0" name=""/>
        <dsp:cNvSpPr/>
      </dsp:nvSpPr>
      <dsp:spPr>
        <a:xfrm>
          <a:off x="0" y="0"/>
          <a:ext cx="3133726" cy="0"/>
        </a:xfrm>
        <a:prstGeom prst="line">
          <a:avLst/>
        </a:prstGeom>
        <a:solidFill>
          <a:schemeClr val="accent6">
            <a:hueOff val="0"/>
            <a:satOff val="0"/>
            <a:lumOff val="0"/>
            <a:alphaOff val="0"/>
          </a:schemeClr>
        </a:solidFill>
        <a:ln w="19050" cap="rnd" cmpd="sng" algn="ctr">
          <a:solidFill>
            <a:schemeClr val="accent6">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43F71966-3C2B-C54C-853B-9BF62F1969C6}">
      <dsp:nvSpPr>
        <dsp:cNvPr id="0" name=""/>
        <dsp:cNvSpPr/>
      </dsp:nvSpPr>
      <dsp:spPr>
        <a:xfrm>
          <a:off x="0" y="0"/>
          <a:ext cx="3133726" cy="2516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defRPr cap="all"/>
          </a:pPr>
          <a:r>
            <a:rPr lang="en-US" sz="1700" kern="1200" dirty="0">
              <a:solidFill>
                <a:schemeClr val="bg1"/>
              </a:solidFill>
            </a:rPr>
            <a:t>We used Remix IDE an open-source web application. Mainly used for the development of contracts with Solidity while using Ethereum enabling smart contracts and applications built on its blockchain</a:t>
          </a:r>
          <a:r>
            <a:rPr lang="en-US" sz="1700" b="1" kern="1200" dirty="0">
              <a:solidFill>
                <a:schemeClr val="bg1"/>
              </a:solidFill>
            </a:rPr>
            <a:t>. </a:t>
          </a:r>
          <a:endParaRPr lang="en-US" sz="1700" kern="1200" dirty="0">
            <a:solidFill>
              <a:schemeClr val="bg1"/>
            </a:solidFill>
          </a:endParaRPr>
        </a:p>
      </dsp:txBody>
      <dsp:txXfrm>
        <a:off x="0" y="0"/>
        <a:ext cx="3133726" cy="2516980"/>
      </dsp:txXfrm>
    </dsp:sp>
    <dsp:sp modelId="{DB5EFAF1-B86A-8F48-8126-24841829A0DF}">
      <dsp:nvSpPr>
        <dsp:cNvPr id="0" name=""/>
        <dsp:cNvSpPr/>
      </dsp:nvSpPr>
      <dsp:spPr>
        <a:xfrm>
          <a:off x="0" y="2516980"/>
          <a:ext cx="3133726" cy="0"/>
        </a:xfrm>
        <a:prstGeom prst="line">
          <a:avLst/>
        </a:prstGeom>
        <a:solidFill>
          <a:schemeClr val="accent6">
            <a:hueOff val="0"/>
            <a:satOff val="0"/>
            <a:lumOff val="0"/>
            <a:alphaOff val="0"/>
          </a:schemeClr>
        </a:solidFill>
        <a:ln w="19050" cap="rnd" cmpd="sng" algn="ctr">
          <a:solidFill>
            <a:schemeClr val="accent6">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7FF7B1E1-2F44-FE49-A144-2C29AAE7926D}">
      <dsp:nvSpPr>
        <dsp:cNvPr id="0" name=""/>
        <dsp:cNvSpPr/>
      </dsp:nvSpPr>
      <dsp:spPr>
        <a:xfrm>
          <a:off x="0" y="2516980"/>
          <a:ext cx="3133726" cy="2516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defRPr cap="all"/>
          </a:pPr>
          <a:r>
            <a:rPr lang="en-US" sz="1700" kern="1200" dirty="0">
              <a:solidFill>
                <a:schemeClr val="bg1"/>
              </a:solidFill>
            </a:rPr>
            <a:t>The snippet code shows the development of a contract NFT using ERC721Storage while using Counters library to store further functions.</a:t>
          </a:r>
        </a:p>
      </dsp:txBody>
      <dsp:txXfrm>
        <a:off x="0" y="2516980"/>
        <a:ext cx="3133726" cy="251698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media1.mov>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2395C5C9-164C-46B3-A87E-7660D39D3106}" type="datetime2">
              <a:rPr lang="en-US" smtClean="0"/>
              <a:t>Wednesday, August 24, 2022</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pPr algn="l"/>
            <a:r>
              <a:rPr lang="en-US"/>
              <a:t>Sample Footer Text</a:t>
            </a:r>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1621B6DD-29C1-4FEA-923F-71EA1347694C}" type="slidenum">
              <a:rPr lang="en-US" smtClean="0"/>
              <a:t>‹#›</a:t>
            </a:fld>
            <a:endParaRPr lang="en-US"/>
          </a:p>
        </p:txBody>
      </p:sp>
    </p:spTree>
    <p:extLst>
      <p:ext uri="{BB962C8B-B14F-4D97-AF65-F5344CB8AC3E}">
        <p14:creationId xmlns:p14="http://schemas.microsoft.com/office/powerpoint/2010/main" val="3502493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6" name="Footer Placeholder 5"/>
          <p:cNvSpPr>
            <a:spLocks noGrp="1"/>
          </p:cNvSpPr>
          <p:nvPr>
            <p:ph type="ftr" sz="quarter" idx="11"/>
          </p:nvPr>
        </p:nvSpPr>
        <p:spPr/>
        <p:txBody>
          <a:bodyPr/>
          <a:lstStyle/>
          <a:p>
            <a:pPr algn="l"/>
            <a:r>
              <a:rPr lang="en-US"/>
              <a:t>Sample Footer Text</a:t>
            </a:r>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408034068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2133638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24573320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32945927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8" name="Footer Placeholder 7"/>
          <p:cNvSpPr>
            <a:spLocks noGrp="1"/>
          </p:cNvSpPr>
          <p:nvPr>
            <p:ph type="ftr" sz="quarter" idx="11"/>
          </p:nvPr>
        </p:nvSpPr>
        <p:spPr/>
        <p:txBody>
          <a:bodyPr/>
          <a:lstStyle/>
          <a:p>
            <a:pPr algn="l"/>
            <a:r>
              <a:rPr lang="en-US"/>
              <a:t>Sample Footer Text</a:t>
            </a:r>
            <a:endParaRPr lang="en-US" dirty="0"/>
          </a:p>
        </p:txBody>
      </p:sp>
      <p:sp>
        <p:nvSpPr>
          <p:cNvPr id="9" name="Slide Number Placeholder 8"/>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73166851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8" name="Footer Placeholder 7"/>
          <p:cNvSpPr>
            <a:spLocks noGrp="1"/>
          </p:cNvSpPr>
          <p:nvPr>
            <p:ph type="ftr" sz="quarter" idx="11"/>
          </p:nvPr>
        </p:nvSpPr>
        <p:spPr/>
        <p:txBody>
          <a:bodyPr/>
          <a:lstStyle/>
          <a:p>
            <a:pPr algn="l"/>
            <a:r>
              <a:rPr lang="en-US"/>
              <a:t>Sample Footer Text</a:t>
            </a:r>
            <a:endParaRPr lang="en-US" dirty="0"/>
          </a:p>
        </p:txBody>
      </p:sp>
      <p:sp>
        <p:nvSpPr>
          <p:cNvPr id="9" name="Slide Number Placeholder 8"/>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27459927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75179A-1E2B-41AB-B400-4F1B4022FAEE}" type="datetime2">
              <a:rPr lang="en-US" smtClean="0"/>
              <a:t>Wednesday, August 24, 2022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5556822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681D0F-6595-4F14-8EF3-954CD87C797B}" type="datetime2">
              <a:rPr lang="en-US" smtClean="0"/>
              <a:t>Wednesday, August 24, 2022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271936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DCFF8A-AAF8-4A12-8A91-9CA0EAF6CBB9}" type="datetime2">
              <a:rPr lang="en-US" smtClean="0"/>
              <a:t>Wednesday, August 24,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976857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CC25C3-021A-4B0B-8F70-0C181FE1CF45}" type="datetime2">
              <a:rPr lang="en-US" smtClean="0"/>
              <a:t>Wednesday, August 24, 2022</a:t>
            </a:fld>
            <a:endParaRPr lang="en-US"/>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605291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23D88D-8CEC-4ED9-A53B-5596187D9A16}" type="datetime2">
              <a:rPr lang="en-US" smtClean="0"/>
              <a:t>Wednesday, August 24, 2022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003344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CCD382-DFDA-4722-A27A-59C21AD112F2}" type="datetime2">
              <a:rPr lang="en-US" smtClean="0"/>
              <a:t>Wednesday, August 24, 2022</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763183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F2A30D-1C09-413F-AAB1-38F366000715}" type="datetime2">
              <a:rPr lang="en-US" smtClean="0"/>
              <a:t>Wednesday, August 24, 2022</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767001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B82B9C-D65E-4F64-95C3-B10F3B00F0D9}" type="datetime2">
              <a:rPr lang="en-US" smtClean="0"/>
              <a:t>Wednesday, August 24, 2022</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365292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7F5FDCC-6AAC-4A08-B9E0-3793AB5E64C3}" type="datetime2">
              <a:rPr lang="en-US" smtClean="0"/>
              <a:t>Wednesday, August 24, 2022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841018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49FE94D-439C-40F1-900E-BC07940E3988}" type="datetime2">
              <a:rPr lang="en-US" smtClean="0"/>
              <a:t>Wednesday, August 24, 2022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555235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8DEA2CF1-0EB2-4673-802D-3371233E4A77}" type="datetime2">
              <a:rPr lang="en-US" smtClean="0"/>
              <a:t>Wednesday, August 24, 2022</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pPr algn="l"/>
            <a:r>
              <a:rPr lang="en-US"/>
              <a:t>Sample Footer Text</a:t>
            </a:r>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867921301"/>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image" Target="../media/image1.jpeg"/><Relationship Id="rId1" Type="http://schemas.openxmlformats.org/officeDocument/2006/relationships/slideLayout" Target="../slideLayouts/slideLayout9.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4.pn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DD029FC-684F-483A-A8BD-1F092BFFB7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6" name="Rectangle 9">
              <a:extLst>
                <a:ext uri="{FF2B5EF4-FFF2-40B4-BE49-F238E27FC236}">
                  <a16:creationId xmlns:a16="http://schemas.microsoft.com/office/drawing/2014/main" id="{EF3C96DD-C9B2-4B53-AEC5-8CB276D3C7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Oval 10">
              <a:extLst>
                <a:ext uri="{FF2B5EF4-FFF2-40B4-BE49-F238E27FC236}">
                  <a16:creationId xmlns:a16="http://schemas.microsoft.com/office/drawing/2014/main" id="{662F19CA-71D7-45F5-9123-CA712C528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1">
              <a:extLst>
                <a:ext uri="{FF2B5EF4-FFF2-40B4-BE49-F238E27FC236}">
                  <a16:creationId xmlns:a16="http://schemas.microsoft.com/office/drawing/2014/main" id="{3886C2A0-05BA-4243-B351-00C64563A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CC87CEB4-8F81-455D-A076-159940550D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13">
              <a:extLst>
                <a:ext uri="{FF2B5EF4-FFF2-40B4-BE49-F238E27FC236}">
                  <a16:creationId xmlns:a16="http://schemas.microsoft.com/office/drawing/2014/main" id="{BC9FC7F0-1AE4-4459-B8F2-219D7598B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3" name="Oval 14">
              <a:extLst>
                <a:ext uri="{FF2B5EF4-FFF2-40B4-BE49-F238E27FC236}">
                  <a16:creationId xmlns:a16="http://schemas.microsoft.com/office/drawing/2014/main" id="{DD48B9DA-44B2-4334-96CF-D089EFEC9A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5" name="Freeform 5">
              <a:extLst>
                <a:ext uri="{FF2B5EF4-FFF2-40B4-BE49-F238E27FC236}">
                  <a16:creationId xmlns:a16="http://schemas.microsoft.com/office/drawing/2014/main" id="{79089964-B99F-487E-840E-FD3D7E88CC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36" name="Freeform 5">
              <a:extLst>
                <a:ext uri="{FF2B5EF4-FFF2-40B4-BE49-F238E27FC236}">
                  <a16:creationId xmlns:a16="http://schemas.microsoft.com/office/drawing/2014/main" id="{EC4611E9-9EAD-44EF-967C-9F3F3066D0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37" name="Freeform 5">
              <a:extLst>
                <a:ext uri="{FF2B5EF4-FFF2-40B4-BE49-F238E27FC236}">
                  <a16:creationId xmlns:a16="http://schemas.microsoft.com/office/drawing/2014/main" id="{5916A076-E219-44E3-8EB5-1C04EFCD17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0" name="Rectangle 19">
            <a:extLst>
              <a:ext uri="{FF2B5EF4-FFF2-40B4-BE49-F238E27FC236}">
                <a16:creationId xmlns:a16="http://schemas.microsoft.com/office/drawing/2014/main" id="{D764F0A0-D07C-4159-9427-D25058257D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2" name="Group 21">
            <a:extLst>
              <a:ext uri="{FF2B5EF4-FFF2-40B4-BE49-F238E27FC236}">
                <a16:creationId xmlns:a16="http://schemas.microsoft.com/office/drawing/2014/main" id="{353BC003-D6B7-4BF0-937D-4A015F6DEB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9027"/>
            <a:ext cx="12192000" cy="6867027"/>
            <a:chOff x="0" y="-2373"/>
            <a:chExt cx="12192000" cy="6867027"/>
          </a:xfrm>
        </p:grpSpPr>
        <p:sp>
          <p:nvSpPr>
            <p:cNvPr id="23" name="Rectangle 22">
              <a:extLst>
                <a:ext uri="{FF2B5EF4-FFF2-40B4-BE49-F238E27FC236}">
                  <a16:creationId xmlns:a16="http://schemas.microsoft.com/office/drawing/2014/main" id="{4903268C-2C5A-4507-9244-86102327B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Oval 23">
              <a:extLst>
                <a:ext uri="{FF2B5EF4-FFF2-40B4-BE49-F238E27FC236}">
                  <a16:creationId xmlns:a16="http://schemas.microsoft.com/office/drawing/2014/main" id="{539F7113-C588-46FB-ADDE-55CEC5981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a:extLst>
                <a:ext uri="{FF2B5EF4-FFF2-40B4-BE49-F238E27FC236}">
                  <a16:creationId xmlns:a16="http://schemas.microsoft.com/office/drawing/2014/main" id="{B6481A55-E6DE-4B8B-9847-0230D12F7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6" name="Oval 25">
              <a:extLst>
                <a:ext uri="{FF2B5EF4-FFF2-40B4-BE49-F238E27FC236}">
                  <a16:creationId xmlns:a16="http://schemas.microsoft.com/office/drawing/2014/main" id="{052FD8DB-2F6F-462A-9BF4-1E26C9332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7" name="Oval 26">
              <a:extLst>
                <a:ext uri="{FF2B5EF4-FFF2-40B4-BE49-F238E27FC236}">
                  <a16:creationId xmlns:a16="http://schemas.microsoft.com/office/drawing/2014/main" id="{BE52543D-8290-40DE-990A-27CC1992A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8" name="Oval 27">
              <a:extLst>
                <a:ext uri="{FF2B5EF4-FFF2-40B4-BE49-F238E27FC236}">
                  <a16:creationId xmlns:a16="http://schemas.microsoft.com/office/drawing/2014/main" id="{8ECC693B-FBF3-45DD-849C-AC1B1B290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56515BC8-A1CA-4EB4-81D8-6A891458F7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94608" y="402165"/>
              <a:ext cx="6574058"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30" name="Freeform 5">
              <a:extLst>
                <a:ext uri="{FF2B5EF4-FFF2-40B4-BE49-F238E27FC236}">
                  <a16:creationId xmlns:a16="http://schemas.microsoft.com/office/drawing/2014/main" id="{ED9E2ADE-2C74-4E7D-8701-6AE23ABD4D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31" name="Freeform 5">
              <a:extLst>
                <a:ext uri="{FF2B5EF4-FFF2-40B4-BE49-F238E27FC236}">
                  <a16:creationId xmlns:a16="http://schemas.microsoft.com/office/drawing/2014/main" id="{B7EBD6DC-7188-4268-9886-6535F41A6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32" name="Freeform 5">
              <a:extLst>
                <a:ext uri="{FF2B5EF4-FFF2-40B4-BE49-F238E27FC236}">
                  <a16:creationId xmlns:a16="http://schemas.microsoft.com/office/drawing/2014/main" id="{493CCA32-0C37-4525-8FFC-D62C5EEFBE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FDBCF426-66D7-5227-E960-42E9FA4DAFED}"/>
              </a:ext>
            </a:extLst>
          </p:cNvPr>
          <p:cNvSpPr>
            <a:spLocks noGrp="1"/>
          </p:cNvSpPr>
          <p:nvPr>
            <p:ph type="ctrTitle"/>
          </p:nvPr>
        </p:nvSpPr>
        <p:spPr>
          <a:xfrm>
            <a:off x="1154955" y="973668"/>
            <a:ext cx="3133726" cy="1020232"/>
          </a:xfrm>
        </p:spPr>
        <p:txBody>
          <a:bodyPr vert="horz" lIns="91440" tIns="45720" rIns="91440" bIns="45720" rtlCol="0" anchor="ctr" anchorCtr="0">
            <a:normAutofit/>
          </a:bodyPr>
          <a:lstStyle/>
          <a:p>
            <a:pPr>
              <a:lnSpc>
                <a:spcPct val="90000"/>
              </a:lnSpc>
            </a:pPr>
            <a:r>
              <a:rPr lang="en-US" sz="3300" cap="none"/>
              <a:t>TEAM MEMBERS:</a:t>
            </a:r>
          </a:p>
        </p:txBody>
      </p:sp>
      <p:sp>
        <p:nvSpPr>
          <p:cNvPr id="3" name="Subtitle 2">
            <a:extLst>
              <a:ext uri="{FF2B5EF4-FFF2-40B4-BE49-F238E27FC236}">
                <a16:creationId xmlns:a16="http://schemas.microsoft.com/office/drawing/2014/main" id="{E06E5E43-23E8-3137-7494-099DEE16E103}"/>
              </a:ext>
            </a:extLst>
          </p:cNvPr>
          <p:cNvSpPr>
            <a:spLocks noGrp="1"/>
          </p:cNvSpPr>
          <p:nvPr>
            <p:ph type="subTitle" idx="1"/>
          </p:nvPr>
        </p:nvSpPr>
        <p:spPr>
          <a:xfrm>
            <a:off x="1154955" y="2120900"/>
            <a:ext cx="3133726" cy="3898900"/>
          </a:xfrm>
        </p:spPr>
        <p:txBody>
          <a:bodyPr vert="horz" lIns="91440" tIns="45720" rIns="91440" bIns="45720" rtlCol="0">
            <a:normAutofit/>
          </a:bodyPr>
          <a:lstStyle/>
          <a:p>
            <a:pPr indent="-228600">
              <a:buFont typeface="Wingdings 3" charset="2"/>
              <a:buChar char=""/>
            </a:pPr>
            <a:r>
              <a:rPr lang="en-US">
                <a:solidFill>
                  <a:schemeClr val="bg1"/>
                </a:solidFill>
              </a:rPr>
              <a:t>Kelvin le</a:t>
            </a:r>
          </a:p>
          <a:p>
            <a:pPr indent="-228600">
              <a:buFont typeface="Wingdings 3" charset="2"/>
              <a:buChar char=""/>
            </a:pPr>
            <a:r>
              <a:rPr lang="en-US">
                <a:solidFill>
                  <a:schemeClr val="bg1"/>
                </a:solidFill>
              </a:rPr>
              <a:t>Juan bohorquez</a:t>
            </a:r>
          </a:p>
          <a:p>
            <a:pPr indent="-228600">
              <a:buFont typeface="Wingdings 3" charset="2"/>
              <a:buChar char=""/>
            </a:pPr>
            <a:r>
              <a:rPr lang="en-US">
                <a:solidFill>
                  <a:schemeClr val="bg1"/>
                </a:solidFill>
              </a:rPr>
              <a:t>Ethan Rosenberg</a:t>
            </a:r>
          </a:p>
          <a:p>
            <a:pPr indent="-228600">
              <a:buFont typeface="Wingdings 3" charset="2"/>
              <a:buChar char=""/>
            </a:pPr>
            <a:r>
              <a:rPr lang="en-US">
                <a:solidFill>
                  <a:schemeClr val="bg1"/>
                </a:solidFill>
              </a:rPr>
              <a:t>Jaime villafuerte</a:t>
            </a:r>
          </a:p>
        </p:txBody>
      </p:sp>
      <p:pic>
        <p:nvPicPr>
          <p:cNvPr id="4" name="Picture 3">
            <a:extLst>
              <a:ext uri="{FF2B5EF4-FFF2-40B4-BE49-F238E27FC236}">
                <a16:creationId xmlns:a16="http://schemas.microsoft.com/office/drawing/2014/main" id="{4BBEF313-22E4-4D5D-3CD3-38EDDDA9DED2}"/>
              </a:ext>
            </a:extLst>
          </p:cNvPr>
          <p:cNvPicPr>
            <a:picLocks noChangeAspect="1"/>
          </p:cNvPicPr>
          <p:nvPr/>
        </p:nvPicPr>
        <p:blipFill>
          <a:blip r:embed="rId3"/>
          <a:stretch>
            <a:fillRect/>
          </a:stretch>
        </p:blipFill>
        <p:spPr>
          <a:xfrm>
            <a:off x="5194607" y="1669746"/>
            <a:ext cx="6391533" cy="3511854"/>
          </a:xfrm>
          <a:prstGeom prst="rect">
            <a:avLst/>
          </a:prstGeom>
        </p:spPr>
      </p:pic>
      <p:sp>
        <p:nvSpPr>
          <p:cNvPr id="34" name="Rectangle 33">
            <a:extLst>
              <a:ext uri="{FF2B5EF4-FFF2-40B4-BE49-F238E27FC236}">
                <a16:creationId xmlns:a16="http://schemas.microsoft.com/office/drawing/2014/main" id="{5014FF2D-4863-43AA-82A7-958E9F7439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836574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4DCF8-AECD-0C78-CBA2-84DEDE8F6E10}"/>
              </a:ext>
            </a:extLst>
          </p:cNvPr>
          <p:cNvSpPr>
            <a:spLocks noGrp="1"/>
          </p:cNvSpPr>
          <p:nvPr>
            <p:ph type="title"/>
          </p:nvPr>
        </p:nvSpPr>
        <p:spPr/>
        <p:txBody>
          <a:bodyPr/>
          <a:lstStyle/>
          <a:p>
            <a:r>
              <a:rPr lang="en-US" dirty="0"/>
              <a:t>Intro:</a:t>
            </a:r>
          </a:p>
        </p:txBody>
      </p:sp>
      <p:sp>
        <p:nvSpPr>
          <p:cNvPr id="3" name="Content Placeholder 2">
            <a:extLst>
              <a:ext uri="{FF2B5EF4-FFF2-40B4-BE49-F238E27FC236}">
                <a16:creationId xmlns:a16="http://schemas.microsoft.com/office/drawing/2014/main" id="{BFDF9F62-0BCB-E507-131B-669ECCF899A3}"/>
              </a:ext>
            </a:extLst>
          </p:cNvPr>
          <p:cNvSpPr>
            <a:spLocks noGrp="1"/>
          </p:cNvSpPr>
          <p:nvPr>
            <p:ph idx="1"/>
          </p:nvPr>
        </p:nvSpPr>
        <p:spPr>
          <a:xfrm>
            <a:off x="1154954" y="2895600"/>
            <a:ext cx="9760696" cy="3600450"/>
          </a:xfrm>
        </p:spPr>
        <p:txBody>
          <a:bodyPr>
            <a:normAutofit/>
          </a:bodyPr>
          <a:lstStyle/>
          <a:p>
            <a:pPr>
              <a:lnSpc>
                <a:spcPct val="200000"/>
              </a:lnSpc>
            </a:pPr>
            <a:r>
              <a:rPr lang="en-US" dirty="0"/>
              <a:t>An examination of NFTs in the current Fintech world.</a:t>
            </a:r>
          </a:p>
          <a:p>
            <a:pPr>
              <a:lnSpc>
                <a:spcPct val="200000"/>
              </a:lnSpc>
            </a:pPr>
            <a:r>
              <a:rPr lang="en-US" dirty="0"/>
              <a:t>Technology used to develop our NFT Market token development.</a:t>
            </a:r>
          </a:p>
          <a:p>
            <a:pPr>
              <a:lnSpc>
                <a:spcPct val="200000"/>
              </a:lnSpc>
            </a:pPr>
            <a:r>
              <a:rPr lang="en-US" dirty="0"/>
              <a:t>Technology used to test our code.</a:t>
            </a:r>
          </a:p>
          <a:p>
            <a:pPr>
              <a:lnSpc>
                <a:spcPct val="200000"/>
              </a:lnSpc>
            </a:pPr>
            <a:r>
              <a:rPr lang="en-US" dirty="0"/>
              <a:t>Results and conclusions</a:t>
            </a:r>
          </a:p>
          <a:p>
            <a:pPr marL="0" indent="0">
              <a:lnSpc>
                <a:spcPct val="150000"/>
              </a:lnSpc>
              <a:buNone/>
            </a:pPr>
            <a:endParaRPr lang="en-US" dirty="0"/>
          </a:p>
          <a:p>
            <a:pPr>
              <a:lnSpc>
                <a:spcPct val="150000"/>
              </a:lnSpc>
            </a:pPr>
            <a:endParaRPr lang="en-US" dirty="0"/>
          </a:p>
          <a:p>
            <a:pPr>
              <a:lnSpc>
                <a:spcPct val="150000"/>
              </a:lnSpc>
            </a:pPr>
            <a:endParaRPr lang="en-US" dirty="0"/>
          </a:p>
          <a:p>
            <a:pPr>
              <a:lnSpc>
                <a:spcPct val="150000"/>
              </a:lnSpc>
            </a:pPr>
            <a:endParaRPr lang="en-US" dirty="0"/>
          </a:p>
        </p:txBody>
      </p:sp>
    </p:spTree>
    <p:extLst>
      <p:ext uri="{BB962C8B-B14F-4D97-AF65-F5344CB8AC3E}">
        <p14:creationId xmlns:p14="http://schemas.microsoft.com/office/powerpoint/2010/main" val="970190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4DCF8-AECD-0C78-CBA2-84DEDE8F6E10}"/>
              </a:ext>
            </a:extLst>
          </p:cNvPr>
          <p:cNvSpPr>
            <a:spLocks noGrp="1"/>
          </p:cNvSpPr>
          <p:nvPr>
            <p:ph type="title"/>
          </p:nvPr>
        </p:nvSpPr>
        <p:spPr/>
        <p:txBody>
          <a:bodyPr/>
          <a:lstStyle/>
          <a:p>
            <a:r>
              <a:rPr lang="en-US" dirty="0"/>
              <a:t>NFTs in Fintech</a:t>
            </a:r>
          </a:p>
        </p:txBody>
      </p:sp>
      <p:sp>
        <p:nvSpPr>
          <p:cNvPr id="3" name="Content Placeholder 2">
            <a:extLst>
              <a:ext uri="{FF2B5EF4-FFF2-40B4-BE49-F238E27FC236}">
                <a16:creationId xmlns:a16="http://schemas.microsoft.com/office/drawing/2014/main" id="{BFDF9F62-0BCB-E507-131B-669ECCF899A3}"/>
              </a:ext>
            </a:extLst>
          </p:cNvPr>
          <p:cNvSpPr>
            <a:spLocks noGrp="1"/>
          </p:cNvSpPr>
          <p:nvPr>
            <p:ph idx="1"/>
          </p:nvPr>
        </p:nvSpPr>
        <p:spPr>
          <a:xfrm>
            <a:off x="1154954" y="2603500"/>
            <a:ext cx="8825659" cy="3892550"/>
          </a:xfrm>
        </p:spPr>
        <p:txBody>
          <a:bodyPr>
            <a:normAutofit lnSpcReduction="10000"/>
          </a:bodyPr>
          <a:lstStyle/>
          <a:p>
            <a:pPr>
              <a:lnSpc>
                <a:spcPct val="150000"/>
              </a:lnSpc>
            </a:pPr>
            <a:r>
              <a:rPr lang="en-US" dirty="0"/>
              <a:t>It is no surprise that In the world of Financial Technology (Fintech) new tech is developed to improve and automate the delivery and use of financial services. With it comes new development of currency, cryptocurrency, designed to act as money a form of payment removing the need for third-party involvement. </a:t>
            </a:r>
          </a:p>
          <a:p>
            <a:pPr>
              <a:lnSpc>
                <a:spcPct val="150000"/>
              </a:lnSpc>
            </a:pPr>
            <a:r>
              <a:rPr lang="en-US" dirty="0"/>
              <a:t>The popularity of non-fungible tokens (NFTs) has skyrocketed since 2017 and evolved into one of the most favored concepts in the blockchain ecosystem.</a:t>
            </a:r>
          </a:p>
          <a:p>
            <a:pPr>
              <a:lnSpc>
                <a:spcPct val="150000"/>
              </a:lnSpc>
            </a:pPr>
            <a:r>
              <a:rPr lang="en-US" dirty="0"/>
              <a:t>In 2020 the NFT market achieved a sensational value worth of $2.5 billion.</a:t>
            </a:r>
          </a:p>
        </p:txBody>
      </p:sp>
    </p:spTree>
    <p:extLst>
      <p:ext uri="{BB962C8B-B14F-4D97-AF65-F5344CB8AC3E}">
        <p14:creationId xmlns:p14="http://schemas.microsoft.com/office/powerpoint/2010/main" val="4250746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4" name="Group 123">
            <a:extLst>
              <a:ext uri="{FF2B5EF4-FFF2-40B4-BE49-F238E27FC236}">
                <a16:creationId xmlns:a16="http://schemas.microsoft.com/office/drawing/2014/main" id="{1DD029FC-684F-483A-A8BD-1F092BFFB7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125" name="Rectangle 124">
              <a:extLst>
                <a:ext uri="{FF2B5EF4-FFF2-40B4-BE49-F238E27FC236}">
                  <a16:creationId xmlns:a16="http://schemas.microsoft.com/office/drawing/2014/main" id="{EF3C96DD-C9B2-4B53-AEC5-8CB276D3C7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6" name="Oval 125">
              <a:extLst>
                <a:ext uri="{FF2B5EF4-FFF2-40B4-BE49-F238E27FC236}">
                  <a16:creationId xmlns:a16="http://schemas.microsoft.com/office/drawing/2014/main" id="{662F19CA-71D7-45F5-9123-CA712C528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7" name="Oval 126">
              <a:extLst>
                <a:ext uri="{FF2B5EF4-FFF2-40B4-BE49-F238E27FC236}">
                  <a16:creationId xmlns:a16="http://schemas.microsoft.com/office/drawing/2014/main" id="{3886C2A0-05BA-4243-B351-00C64563A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8" name="Oval 127">
              <a:extLst>
                <a:ext uri="{FF2B5EF4-FFF2-40B4-BE49-F238E27FC236}">
                  <a16:creationId xmlns:a16="http://schemas.microsoft.com/office/drawing/2014/main" id="{CC87CEB4-8F81-455D-A076-159940550D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9" name="Oval 128">
              <a:extLst>
                <a:ext uri="{FF2B5EF4-FFF2-40B4-BE49-F238E27FC236}">
                  <a16:creationId xmlns:a16="http://schemas.microsoft.com/office/drawing/2014/main" id="{BC9FC7F0-1AE4-4459-B8F2-219D7598B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0" name="Oval 129">
              <a:extLst>
                <a:ext uri="{FF2B5EF4-FFF2-40B4-BE49-F238E27FC236}">
                  <a16:creationId xmlns:a16="http://schemas.microsoft.com/office/drawing/2014/main" id="{DD48B9DA-44B2-4334-96CF-D089EFEC9A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1" name="Freeform 5">
              <a:extLst>
                <a:ext uri="{FF2B5EF4-FFF2-40B4-BE49-F238E27FC236}">
                  <a16:creationId xmlns:a16="http://schemas.microsoft.com/office/drawing/2014/main" id="{79089964-B99F-487E-840E-FD3D7E88CC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2" name="Freeform 5">
              <a:extLst>
                <a:ext uri="{FF2B5EF4-FFF2-40B4-BE49-F238E27FC236}">
                  <a16:creationId xmlns:a16="http://schemas.microsoft.com/office/drawing/2014/main" id="{EC4611E9-9EAD-44EF-967C-9F3F3066D0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33" name="Freeform 5">
              <a:extLst>
                <a:ext uri="{FF2B5EF4-FFF2-40B4-BE49-F238E27FC236}">
                  <a16:creationId xmlns:a16="http://schemas.microsoft.com/office/drawing/2014/main" id="{5916A076-E219-44E3-8EB5-1C04EFCD17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5" name="Rectangle 134">
            <a:extLst>
              <a:ext uri="{FF2B5EF4-FFF2-40B4-BE49-F238E27FC236}">
                <a16:creationId xmlns:a16="http://schemas.microsoft.com/office/drawing/2014/main" id="{D764F0A0-D07C-4159-9427-D25058257D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137" name="Group 136">
            <a:extLst>
              <a:ext uri="{FF2B5EF4-FFF2-40B4-BE49-F238E27FC236}">
                <a16:creationId xmlns:a16="http://schemas.microsoft.com/office/drawing/2014/main" id="{353BC003-D6B7-4BF0-937D-4A015F6DEB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9027"/>
            <a:ext cx="12192000" cy="6867027"/>
            <a:chOff x="0" y="-2373"/>
            <a:chExt cx="12192000" cy="6867027"/>
          </a:xfrm>
        </p:grpSpPr>
        <p:sp>
          <p:nvSpPr>
            <p:cNvPr id="138" name="Rectangle 137">
              <a:extLst>
                <a:ext uri="{FF2B5EF4-FFF2-40B4-BE49-F238E27FC236}">
                  <a16:creationId xmlns:a16="http://schemas.microsoft.com/office/drawing/2014/main" id="{4903268C-2C5A-4507-9244-86102327B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9" name="Oval 138">
              <a:extLst>
                <a:ext uri="{FF2B5EF4-FFF2-40B4-BE49-F238E27FC236}">
                  <a16:creationId xmlns:a16="http://schemas.microsoft.com/office/drawing/2014/main" id="{539F7113-C588-46FB-ADDE-55CEC5981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0" name="Oval 139">
              <a:extLst>
                <a:ext uri="{FF2B5EF4-FFF2-40B4-BE49-F238E27FC236}">
                  <a16:creationId xmlns:a16="http://schemas.microsoft.com/office/drawing/2014/main" id="{B6481A55-E6DE-4B8B-9847-0230D12F7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1" name="Oval 140">
              <a:extLst>
                <a:ext uri="{FF2B5EF4-FFF2-40B4-BE49-F238E27FC236}">
                  <a16:creationId xmlns:a16="http://schemas.microsoft.com/office/drawing/2014/main" id="{052FD8DB-2F6F-462A-9BF4-1E26C9332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2" name="Oval 141">
              <a:extLst>
                <a:ext uri="{FF2B5EF4-FFF2-40B4-BE49-F238E27FC236}">
                  <a16:creationId xmlns:a16="http://schemas.microsoft.com/office/drawing/2014/main" id="{BE52543D-8290-40DE-990A-27CC1992A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3" name="Oval 142">
              <a:extLst>
                <a:ext uri="{FF2B5EF4-FFF2-40B4-BE49-F238E27FC236}">
                  <a16:creationId xmlns:a16="http://schemas.microsoft.com/office/drawing/2014/main" id="{8ECC693B-FBF3-45DD-849C-AC1B1B290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4" name="Rectangle 143">
              <a:extLst>
                <a:ext uri="{FF2B5EF4-FFF2-40B4-BE49-F238E27FC236}">
                  <a16:creationId xmlns:a16="http://schemas.microsoft.com/office/drawing/2014/main" id="{56515BC8-A1CA-4EB4-81D8-6A891458F7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94608" y="402165"/>
              <a:ext cx="6574058"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5" name="Freeform 5">
              <a:extLst>
                <a:ext uri="{FF2B5EF4-FFF2-40B4-BE49-F238E27FC236}">
                  <a16:creationId xmlns:a16="http://schemas.microsoft.com/office/drawing/2014/main" id="{ED9E2ADE-2C74-4E7D-8701-6AE23ABD4D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6" name="Freeform 5">
              <a:extLst>
                <a:ext uri="{FF2B5EF4-FFF2-40B4-BE49-F238E27FC236}">
                  <a16:creationId xmlns:a16="http://schemas.microsoft.com/office/drawing/2014/main" id="{B7EBD6DC-7188-4268-9886-6535F41A6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47" name="Freeform 5">
              <a:extLst>
                <a:ext uri="{FF2B5EF4-FFF2-40B4-BE49-F238E27FC236}">
                  <a16:creationId xmlns:a16="http://schemas.microsoft.com/office/drawing/2014/main" id="{493CCA32-0C37-4525-8FFC-D62C5EEFBE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pic>
        <p:nvPicPr>
          <p:cNvPr id="10" name="Picture 9" descr="Graphical user interface, text, application&#10;&#10;Description automatically generated">
            <a:extLst>
              <a:ext uri="{FF2B5EF4-FFF2-40B4-BE49-F238E27FC236}">
                <a16:creationId xmlns:a16="http://schemas.microsoft.com/office/drawing/2014/main" id="{D0538CDA-5882-1735-E4F6-A1F8AEFD0996}"/>
              </a:ext>
            </a:extLst>
          </p:cNvPr>
          <p:cNvPicPr>
            <a:picLocks noChangeAspect="1"/>
          </p:cNvPicPr>
          <p:nvPr/>
        </p:nvPicPr>
        <p:blipFill>
          <a:blip r:embed="rId3"/>
          <a:stretch>
            <a:fillRect/>
          </a:stretch>
        </p:blipFill>
        <p:spPr>
          <a:xfrm>
            <a:off x="4854355" y="2266536"/>
            <a:ext cx="6731785" cy="2153152"/>
          </a:xfrm>
          <a:prstGeom prst="rect">
            <a:avLst/>
          </a:prstGeom>
        </p:spPr>
      </p:pic>
      <p:sp>
        <p:nvSpPr>
          <p:cNvPr id="149" name="Rectangle 148">
            <a:extLst>
              <a:ext uri="{FF2B5EF4-FFF2-40B4-BE49-F238E27FC236}">
                <a16:creationId xmlns:a16="http://schemas.microsoft.com/office/drawing/2014/main" id="{5014FF2D-4863-43AA-82A7-958E9F7439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29" name="TextBox 24">
            <a:extLst>
              <a:ext uri="{FF2B5EF4-FFF2-40B4-BE49-F238E27FC236}">
                <a16:creationId xmlns:a16="http://schemas.microsoft.com/office/drawing/2014/main" id="{A829B919-3AF7-2E94-0DFB-A6B4F959D988}"/>
              </a:ext>
            </a:extLst>
          </p:cNvPr>
          <p:cNvGraphicFramePr/>
          <p:nvPr>
            <p:extLst>
              <p:ext uri="{D42A27DB-BD31-4B8C-83A1-F6EECF244321}">
                <p14:modId xmlns:p14="http://schemas.microsoft.com/office/powerpoint/2010/main" val="824006980"/>
              </p:ext>
            </p:extLst>
          </p:nvPr>
        </p:nvGraphicFramePr>
        <p:xfrm>
          <a:off x="1154955" y="985838"/>
          <a:ext cx="3133726" cy="50339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2" name="Title 1">
            <a:extLst>
              <a:ext uri="{FF2B5EF4-FFF2-40B4-BE49-F238E27FC236}">
                <a16:creationId xmlns:a16="http://schemas.microsoft.com/office/drawing/2014/main" id="{713A45A7-77E4-9D3E-81E2-B9A4031B010D}"/>
              </a:ext>
            </a:extLst>
          </p:cNvPr>
          <p:cNvSpPr>
            <a:spLocks noGrp="1"/>
          </p:cNvSpPr>
          <p:nvPr>
            <p:ph type="title"/>
          </p:nvPr>
        </p:nvSpPr>
        <p:spPr>
          <a:xfrm>
            <a:off x="5055391" y="1203106"/>
            <a:ext cx="5888042" cy="706964"/>
          </a:xfrm>
        </p:spPr>
        <p:txBody>
          <a:bodyPr>
            <a:normAutofit fontScale="90000"/>
          </a:bodyPr>
          <a:lstStyle/>
          <a:p>
            <a:r>
              <a:rPr lang="en-US" dirty="0">
                <a:solidFill>
                  <a:schemeClr val="tx1"/>
                </a:solidFill>
              </a:rPr>
              <a:t>Technology used: Remix IDE</a:t>
            </a:r>
          </a:p>
        </p:txBody>
      </p:sp>
    </p:spTree>
    <p:extLst>
      <p:ext uri="{BB962C8B-B14F-4D97-AF65-F5344CB8AC3E}">
        <p14:creationId xmlns:p14="http://schemas.microsoft.com/office/powerpoint/2010/main" val="23377724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1" name="Rectangle 30">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4">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Oval 31">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3" name="Oval 32">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5" name="Oval 34">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35">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7"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9" name="Rectangle 38">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itle 1">
            <a:extLst>
              <a:ext uri="{FF2B5EF4-FFF2-40B4-BE49-F238E27FC236}">
                <a16:creationId xmlns:a16="http://schemas.microsoft.com/office/drawing/2014/main" id="{92E12505-364F-0972-3FF5-9D618CFE1C58}"/>
              </a:ext>
            </a:extLst>
          </p:cNvPr>
          <p:cNvSpPr txBox="1">
            <a:spLocks/>
          </p:cNvSpPr>
          <p:nvPr/>
        </p:nvSpPr>
        <p:spPr>
          <a:xfrm>
            <a:off x="8160773" y="1113063"/>
            <a:ext cx="3382297" cy="1553938"/>
          </a:xfrm>
          <a:prstGeom prst="rect">
            <a:avLst/>
          </a:prstGeom>
        </p:spPr>
        <p:txBody>
          <a:bodyPr vert="horz" lIns="91440" tIns="45720" rIns="91440" bIns="45720" rtlCol="0" anchor="b">
            <a:norm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90000"/>
              </a:lnSpc>
              <a:spcAft>
                <a:spcPts val="600"/>
              </a:spcAft>
            </a:pPr>
            <a:r>
              <a:rPr lang="en-US" sz="3200" dirty="0"/>
              <a:t>Remix New NFTmarket compile</a:t>
            </a:r>
            <a:endParaRPr lang="en-US" sz="3200" b="0" i="0" kern="1200" dirty="0">
              <a:solidFill>
                <a:schemeClr val="bg2"/>
              </a:solidFill>
              <a:latin typeface="+mj-lt"/>
              <a:ea typeface="+mj-ea"/>
              <a:cs typeface="+mj-cs"/>
            </a:endParaRPr>
          </a:p>
        </p:txBody>
      </p:sp>
      <p:pic>
        <p:nvPicPr>
          <p:cNvPr id="5" name="NFT_market_contract_compile.mov" descr="NFT_market_contract_compile.mov">
            <a:hlinkClick r:id="" action="ppaction://media"/>
            <a:extLst>
              <a:ext uri="{FF2B5EF4-FFF2-40B4-BE49-F238E27FC236}">
                <a16:creationId xmlns:a16="http://schemas.microsoft.com/office/drawing/2014/main" id="{BDE5302E-F2FF-FBF5-E3B9-07169F9512D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63589" y="899301"/>
            <a:ext cx="7329610" cy="4526034"/>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329621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03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AA919-55D2-F0DB-7302-869009D17006}"/>
              </a:ext>
            </a:extLst>
          </p:cNvPr>
          <p:cNvSpPr>
            <a:spLocks noGrp="1"/>
          </p:cNvSpPr>
          <p:nvPr>
            <p:ph type="title"/>
          </p:nvPr>
        </p:nvSpPr>
        <p:spPr/>
        <p:txBody>
          <a:bodyPr/>
          <a:lstStyle/>
          <a:p>
            <a:r>
              <a:rPr lang="en-US" dirty="0"/>
              <a:t>Test NFT market contracts:</a:t>
            </a:r>
          </a:p>
        </p:txBody>
      </p:sp>
      <p:sp>
        <p:nvSpPr>
          <p:cNvPr id="3" name="Text Placeholder 2">
            <a:extLst>
              <a:ext uri="{FF2B5EF4-FFF2-40B4-BE49-F238E27FC236}">
                <a16:creationId xmlns:a16="http://schemas.microsoft.com/office/drawing/2014/main" id="{C9E0AD76-791D-8634-9050-D3255A5FF40F}"/>
              </a:ext>
            </a:extLst>
          </p:cNvPr>
          <p:cNvSpPr>
            <a:spLocks noGrp="1"/>
          </p:cNvSpPr>
          <p:nvPr>
            <p:ph type="body" idx="1"/>
          </p:nvPr>
        </p:nvSpPr>
        <p:spPr>
          <a:xfrm>
            <a:off x="569166" y="2145241"/>
            <a:ext cx="4825157" cy="576262"/>
          </a:xfrm>
        </p:spPr>
        <p:txBody>
          <a:bodyPr/>
          <a:lstStyle/>
          <a:p>
            <a:r>
              <a:rPr lang="en-US" dirty="0"/>
              <a:t>Hardhat Environment</a:t>
            </a:r>
          </a:p>
        </p:txBody>
      </p:sp>
      <p:pic>
        <p:nvPicPr>
          <p:cNvPr id="8" name="Content Placeholder 7" descr="Text&#10;&#10;Description automatically generated">
            <a:extLst>
              <a:ext uri="{FF2B5EF4-FFF2-40B4-BE49-F238E27FC236}">
                <a16:creationId xmlns:a16="http://schemas.microsoft.com/office/drawing/2014/main" id="{BB8C9FA6-DCA9-85CD-8F07-0418EE16E14B}"/>
              </a:ext>
            </a:extLst>
          </p:cNvPr>
          <p:cNvPicPr>
            <a:picLocks noGrp="1" noChangeAspect="1"/>
          </p:cNvPicPr>
          <p:nvPr>
            <p:ph sz="half" idx="2"/>
          </p:nvPr>
        </p:nvPicPr>
        <p:blipFill>
          <a:blip r:embed="rId2"/>
          <a:stretch>
            <a:fillRect/>
          </a:stretch>
        </p:blipFill>
        <p:spPr>
          <a:xfrm>
            <a:off x="610849" y="2843213"/>
            <a:ext cx="4321990" cy="3176587"/>
          </a:xfrm>
        </p:spPr>
      </p:pic>
      <p:sp>
        <p:nvSpPr>
          <p:cNvPr id="6" name="Content Placeholder 5">
            <a:extLst>
              <a:ext uri="{FF2B5EF4-FFF2-40B4-BE49-F238E27FC236}">
                <a16:creationId xmlns:a16="http://schemas.microsoft.com/office/drawing/2014/main" id="{7ADF56E6-7B85-7E51-7FD3-DE0571B1222C}"/>
              </a:ext>
            </a:extLst>
          </p:cNvPr>
          <p:cNvSpPr>
            <a:spLocks noGrp="1"/>
          </p:cNvSpPr>
          <p:nvPr>
            <p:ph sz="quarter" idx="4"/>
          </p:nvPr>
        </p:nvSpPr>
        <p:spPr>
          <a:xfrm>
            <a:off x="6437310" y="2721503"/>
            <a:ext cx="4825159" cy="3619501"/>
          </a:xfrm>
        </p:spPr>
        <p:txBody>
          <a:bodyPr/>
          <a:lstStyle/>
          <a:p>
            <a:r>
              <a:rPr lang="en-US" dirty="0"/>
              <a:t>Hardhat environment is used to test, compile, deploy and debug dapps based on the Ethereum blockchain.</a:t>
            </a:r>
          </a:p>
          <a:p>
            <a:r>
              <a:rPr lang="en-US" dirty="0"/>
              <a:t>Main issue was understanding Node.js to create the web-server and networked applications for our front-end application before deploying Hardhat.</a:t>
            </a:r>
          </a:p>
          <a:p>
            <a:r>
              <a:rPr lang="en-US" dirty="0"/>
              <a:t>But after many hours and trial and error we got it working. </a:t>
            </a:r>
          </a:p>
          <a:p>
            <a:endParaRPr lang="en-US" dirty="0"/>
          </a:p>
        </p:txBody>
      </p:sp>
    </p:spTree>
    <p:extLst>
      <p:ext uri="{BB962C8B-B14F-4D97-AF65-F5344CB8AC3E}">
        <p14:creationId xmlns:p14="http://schemas.microsoft.com/office/powerpoint/2010/main" val="9655270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F4DE5-7F4A-62F0-C94E-370D141E0467}"/>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0DC99F6E-084C-0134-EDC1-0F2D33F295B8}"/>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6008535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{122B59DF-0EBA-B54E-A315-68BB596F1983}tf10001076</Template>
  <TotalTime>1186</TotalTime>
  <Words>265</Words>
  <Application>Microsoft Macintosh PowerPoint</Application>
  <PresentationFormat>Widescreen</PresentationFormat>
  <Paragraphs>25</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Century Gothic</vt:lpstr>
      <vt:lpstr>Wingdings 3</vt:lpstr>
      <vt:lpstr>Ion Boardroom</vt:lpstr>
      <vt:lpstr>TEAM MEMBERS:</vt:lpstr>
      <vt:lpstr>Intro:</vt:lpstr>
      <vt:lpstr>NFTs in Fintech</vt:lpstr>
      <vt:lpstr>Technology used: Remix IDE</vt:lpstr>
      <vt:lpstr>PowerPoint Presentation</vt:lpstr>
      <vt:lpstr>Test NFT market contracts: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MEMBERS:</dc:title>
  <dc:creator>Microsoft Office User</dc:creator>
  <cp:lastModifiedBy>Microsoft Office User</cp:lastModifiedBy>
  <cp:revision>7</cp:revision>
  <dcterms:created xsi:type="dcterms:W3CDTF">2022-08-25T02:02:21Z</dcterms:created>
  <dcterms:modified xsi:type="dcterms:W3CDTF">2022-08-25T21:48:32Z</dcterms:modified>
</cp:coreProperties>
</file>

<file path=docProps/thumbnail.jpeg>
</file>